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13"/>
  </p:handoutMasterIdLst>
  <p:sldIdLst>
    <p:sldId id="375" r:id="rId2"/>
    <p:sldId id="305" r:id="rId3"/>
    <p:sldId id="384" r:id="rId4"/>
    <p:sldId id="407" r:id="rId5"/>
    <p:sldId id="408" r:id="rId6"/>
    <p:sldId id="298" r:id="rId7"/>
    <p:sldId id="409" r:id="rId8"/>
    <p:sldId id="410" r:id="rId9"/>
    <p:sldId id="411" r:id="rId10"/>
    <p:sldId id="412" r:id="rId11"/>
    <p:sldId id="41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993" autoAdjust="0"/>
  </p:normalViewPr>
  <p:slideViewPr>
    <p:cSldViewPr snapToGrid="0" snapToObjects="1">
      <p:cViewPr>
        <p:scale>
          <a:sx n="60" d="100"/>
          <a:sy n="60" d="100"/>
        </p:scale>
        <p:origin x="1140" y="336"/>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6/21/2023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6/21/2023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hrome.google.com/webstore/detail/salesforce-interactions-s/mhmpepeohaddbhkhecaldflljggicedf"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 y="0"/>
            <a:ext cx="12192000"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a:lstStyle/>
          <a:p>
            <a:r>
              <a:rPr lang="en-US" dirty="0"/>
              <a:t>Ganesh Varma</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a:lstStyle/>
          <a:p>
            <a:r>
              <a:rPr lang="en-US" dirty="0"/>
              <a:t> </a:t>
            </a:r>
          </a:p>
        </p:txBody>
      </p:sp>
      <p:sp>
        <p:nvSpPr>
          <p:cNvPr id="7" name="Text Placeholder 5">
            <a:extLst>
              <a:ext uri="{FF2B5EF4-FFF2-40B4-BE49-F238E27FC236}">
                <a16:creationId xmlns:a16="http://schemas.microsoft.com/office/drawing/2014/main" id="{9C2B1498-C281-4DB7-A101-48B411705F89}"/>
              </a:ext>
            </a:extLst>
          </p:cNvPr>
          <p:cNvSpPr txBox="1">
            <a:spLocks/>
          </p:cNvSpPr>
          <p:nvPr/>
        </p:nvSpPr>
        <p:spPr>
          <a:xfrm>
            <a:off x="1523999" y="4781067"/>
            <a:ext cx="4179375" cy="799752"/>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cap="all" spc="300" baseline="0">
                <a:solidFill>
                  <a:schemeClr val="bg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Interaction STUDIO</a:t>
            </a:r>
            <a:endParaRPr lang="id-ID" dirty="0"/>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F68BB005-9D6A-4972-B8B3-8649DBA1BB2B}"/>
              </a:ext>
            </a:extLst>
          </p:cNvPr>
          <p:cNvSpPr>
            <a:spLocks noGrp="1"/>
          </p:cNvSpPr>
          <p:nvPr>
            <p:ph type="body" idx="13"/>
          </p:nvPr>
        </p:nvSpPr>
        <p:spPr>
          <a:xfrm>
            <a:off x="1604963" y="136525"/>
            <a:ext cx="10329862" cy="823913"/>
          </a:xfrm>
        </p:spPr>
        <p:txBody>
          <a:bodyPr>
            <a:noAutofit/>
          </a:bodyPr>
          <a:lstStyle/>
          <a:p>
            <a:r>
              <a:rPr lang="en-US" sz="1800" b="0" dirty="0">
                <a:latin typeface="+mj-lt"/>
              </a:rPr>
              <a:t>After configuring the sitemap click on the Save (1) and Execute (2) buttons, on the left side we can see the visual results of data streaming from the website which will be stored in the product catalog of personalization.</a:t>
            </a:r>
          </a:p>
        </p:txBody>
      </p:sp>
      <p:pic>
        <p:nvPicPr>
          <p:cNvPr id="7170" name="Picture 2" descr="SFMCsimplified">
            <a:extLst>
              <a:ext uri="{FF2B5EF4-FFF2-40B4-BE49-F238E27FC236}">
                <a16:creationId xmlns:a16="http://schemas.microsoft.com/office/drawing/2014/main" id="{067441A6-DC44-41D4-9FE2-79407AA5CE8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04963" y="1237516"/>
            <a:ext cx="10587037" cy="534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10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1E9F6A-1B02-9114-E978-83EC239F08A4}"/>
              </a:ext>
            </a:extLst>
          </p:cNvPr>
          <p:cNvPicPr>
            <a:picLocks noChangeAspect="1"/>
          </p:cNvPicPr>
          <p:nvPr/>
        </p:nvPicPr>
        <p:blipFill rotWithShape="1">
          <a:blip r:embed="rId2"/>
          <a:srcRect r="-1" b="6029"/>
          <a:stretch/>
        </p:blipFill>
        <p:spPr>
          <a:xfrm>
            <a:off x="1134319" y="10"/>
            <a:ext cx="110576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noFill/>
        </p:spPr>
      </p:pic>
      <p:pic>
        <p:nvPicPr>
          <p:cNvPr id="11" name="Picture 10">
            <a:extLst>
              <a:ext uri="{FF2B5EF4-FFF2-40B4-BE49-F238E27FC236}">
                <a16:creationId xmlns:a16="http://schemas.microsoft.com/office/drawing/2014/main" id="{27C4A366-50DC-471F-BCE6-1A75B230B5EE}"/>
              </a:ext>
            </a:extLst>
          </p:cNvPr>
          <p:cNvPicPr>
            <a:picLocks noChangeAspect="1"/>
          </p:cNvPicPr>
          <p:nvPr/>
        </p:nvPicPr>
        <p:blipFill>
          <a:blip r:embed="rId3"/>
          <a:stretch>
            <a:fillRect/>
          </a:stretch>
        </p:blipFill>
        <p:spPr>
          <a:xfrm>
            <a:off x="1134318" y="1"/>
            <a:ext cx="11057679" cy="6857990"/>
          </a:xfrm>
          <a:prstGeom prst="rect">
            <a:avLst/>
          </a:prstGeom>
        </p:spPr>
      </p:pic>
    </p:spTree>
    <p:extLst>
      <p:ext uri="{BB962C8B-B14F-4D97-AF65-F5344CB8AC3E}">
        <p14:creationId xmlns:p14="http://schemas.microsoft.com/office/powerpoint/2010/main" val="1908075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What is personalization</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r>
              <a:rPr lang="en-US" dirty="0"/>
              <a:t>Marketing Cloud Personalization is a solution that enables companies to deliver contextually relevant experiences in real-time across their channels. Marketing Cloud Personalization reacts to the real-time behavior of consumers as they interact with a brand’s owned channels, including online through email, social, and mobile, and offline via in-store or kiosks. </a:t>
            </a:r>
          </a:p>
          <a:p>
            <a:r>
              <a:rPr lang="en-US" dirty="0"/>
              <a:t>With Marketing Cloud Personalization, marketers can:</a:t>
            </a:r>
          </a:p>
          <a:p>
            <a:r>
              <a:rPr lang="en-US" b="1" dirty="0"/>
              <a:t>Automate AI-driven customer journeys: </a:t>
            </a:r>
            <a:r>
              <a:rPr lang="en-US" dirty="0"/>
              <a:t>Create, automate, and manage intelligent, always-on customer journeys that learn as they go.</a:t>
            </a:r>
          </a:p>
          <a:p>
            <a:r>
              <a:rPr lang="en-US" b="1" dirty="0"/>
              <a:t>Create personalized web experiences:</a:t>
            </a:r>
            <a:r>
              <a:rPr lang="en-US" dirty="0"/>
              <a:t> Optimize a brand’s website with dynamic content to cater to each customer’s needs in real-time.</a:t>
            </a:r>
          </a:p>
          <a:p>
            <a:r>
              <a:rPr lang="en-US" b="1" dirty="0"/>
              <a:t>Connect journeys across channels:</a:t>
            </a:r>
            <a:r>
              <a:rPr lang="en-US" dirty="0"/>
              <a:t> Engage your customers across the web, email, call centers, and more. Send messages based on browsing history, purchase history, or when a product is back in stock.</a:t>
            </a:r>
          </a:p>
          <a:p>
            <a:r>
              <a:rPr lang="en-US" b="1" dirty="0"/>
              <a:t>Make real-time offers that drive conversions:</a:t>
            </a:r>
            <a:r>
              <a:rPr lang="en-US" dirty="0"/>
              <a:t> Use in-the-moment data to deliver engaging product and content offers across your marketing.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2529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4426226"/>
            <a:ext cx="7262191" cy="677164"/>
          </a:xfrm>
        </p:spPr>
        <p:txBody>
          <a:bodyPr>
            <a:normAutofit fontScale="90000"/>
          </a:bodyPr>
          <a:lstStyle/>
          <a:p>
            <a:r>
              <a:rPr lang="en-US" dirty="0"/>
              <a:t>Website Configuration</a:t>
            </a:r>
            <a:endParaRPr lang="en-US"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F50372-E6FC-4CE2-BE00-CA0C5176154C}"/>
              </a:ext>
            </a:extLst>
          </p:cNvPr>
          <p:cNvSpPr>
            <a:spLocks noGrp="1"/>
          </p:cNvSpPr>
          <p:nvPr>
            <p:ph type="ctrTitle"/>
          </p:nvPr>
        </p:nvSpPr>
        <p:spPr>
          <a:xfrm>
            <a:off x="1524000" y="2715790"/>
            <a:ext cx="3593432" cy="2387600"/>
          </a:xfrm>
        </p:spPr>
        <p:txBody>
          <a:bodyPr>
            <a:normAutofit fontScale="90000"/>
          </a:bodyPr>
          <a:lstStyle/>
          <a:p>
            <a:pPr marL="0" indent="0"/>
            <a:br>
              <a:rPr lang="en-US" sz="1800" b="1" dirty="0"/>
            </a:br>
            <a:r>
              <a:rPr lang="en-US" sz="1800" b="1" dirty="0"/>
              <a:t>Site mapping before we need to install</a:t>
            </a:r>
            <a:r>
              <a:rPr lang="en-US" sz="1800" dirty="0"/>
              <a:t>:</a:t>
            </a:r>
            <a:br>
              <a:rPr lang="en-US" sz="1800" dirty="0"/>
            </a:br>
            <a:br>
              <a:rPr lang="en-US" sz="1800" dirty="0"/>
            </a:br>
            <a:r>
              <a:rPr lang="en-US" sz="1800" dirty="0"/>
              <a:t>1. </a:t>
            </a:r>
            <a:r>
              <a:rPr lang="en-US" sz="1800" dirty="0">
                <a:hlinkClick r:id="rId2">
                  <a:extLst>
                    <a:ext uri="{A12FA001-AC4F-418D-AE19-62706E023703}">
                      <ahyp:hlinkClr xmlns:ahyp="http://schemas.microsoft.com/office/drawing/2018/hyperlinkcolor" val="tx"/>
                    </a:ext>
                  </a:extLst>
                </a:hlinkClick>
              </a:rPr>
              <a:t>Salesforce Interactions SDK Launcher</a:t>
            </a:r>
            <a:r>
              <a:rPr lang="en-US" sz="1800" dirty="0"/>
              <a:t> / Beacon Installation Steps /</a:t>
            </a:r>
            <a:br>
              <a:rPr lang="en-US" sz="1800" dirty="0"/>
            </a:br>
            <a:r>
              <a:rPr lang="en-US" sz="1800" dirty="0"/>
              <a:t> Web SDK</a:t>
            </a:r>
            <a:br>
              <a:rPr lang="en-US" sz="1800" dirty="0"/>
            </a:br>
            <a:r>
              <a:rPr lang="en-US" sz="1800" dirty="0"/>
              <a:t>2. On the dashboard of the selected dataset go to Web -&gt; JavaScript Integration, select the synchronous tab, and copy the JavaScript integration beacon script to deploy on the website.</a:t>
            </a:r>
            <a:br>
              <a:rPr lang="en-US" dirty="0"/>
            </a:br>
            <a:endParaRPr lang="en-US" dirty="0"/>
          </a:p>
        </p:txBody>
      </p:sp>
      <p:pic>
        <p:nvPicPr>
          <p:cNvPr id="2050" name="Picture 2">
            <a:extLst>
              <a:ext uri="{FF2B5EF4-FFF2-40B4-BE49-F238E27FC236}">
                <a16:creationId xmlns:a16="http://schemas.microsoft.com/office/drawing/2014/main" id="{84AEF1DA-B5C3-4E63-8A16-4A3E5B4F7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850" y="0"/>
            <a:ext cx="6797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0">
            <a:extLst>
              <a:ext uri="{FF2B5EF4-FFF2-40B4-BE49-F238E27FC236}">
                <a16:creationId xmlns:a16="http://schemas.microsoft.com/office/drawing/2014/main" id="{FAD039DB-B226-4FDE-8112-AFD591D27A51}"/>
              </a:ext>
            </a:extLst>
          </p:cNvPr>
          <p:cNvSpPr txBox="1">
            <a:spLocks/>
          </p:cNvSpPr>
          <p:nvPr/>
        </p:nvSpPr>
        <p:spPr>
          <a:xfrm>
            <a:off x="1351721" y="339644"/>
            <a:ext cx="4179376" cy="998826"/>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b="0" i="0" kern="1200" cap="all" baseline="0">
                <a:solidFill>
                  <a:schemeClr val="bg1"/>
                </a:solidFill>
                <a:latin typeface="Sagona ExtraLight" panose="02020303050505020204" pitchFamily="18" charset="0"/>
                <a:ea typeface="+mj-ea"/>
                <a:cs typeface="+mj-cs"/>
              </a:defRPr>
            </a:lvl1pPr>
          </a:lstStyle>
          <a:p>
            <a:r>
              <a:rPr lang="en-US"/>
              <a:t>Site Mapping</a:t>
            </a:r>
            <a:endParaRPr lang="en-US" dirty="0"/>
          </a:p>
        </p:txBody>
      </p:sp>
    </p:spTree>
    <p:extLst>
      <p:ext uri="{BB962C8B-B14F-4D97-AF65-F5344CB8AC3E}">
        <p14:creationId xmlns:p14="http://schemas.microsoft.com/office/powerpoint/2010/main" val="79003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381E5FE-81FE-4D1B-8656-8E4C57C2B9B2}"/>
              </a:ext>
            </a:extLst>
          </p:cNvPr>
          <p:cNvSpPr>
            <a:spLocks noGrp="1"/>
          </p:cNvSpPr>
          <p:nvPr>
            <p:ph type="pic" sz="quarter" idx="10"/>
          </p:nvPr>
        </p:nvSpPr>
        <p:spPr/>
      </p:sp>
      <p:sp>
        <p:nvSpPr>
          <p:cNvPr id="3" name="Text Placeholder 2">
            <a:extLst>
              <a:ext uri="{FF2B5EF4-FFF2-40B4-BE49-F238E27FC236}">
                <a16:creationId xmlns:a16="http://schemas.microsoft.com/office/drawing/2014/main" id="{413206FD-36F6-4C24-9C9B-377D0B499D74}"/>
              </a:ext>
            </a:extLst>
          </p:cNvPr>
          <p:cNvSpPr>
            <a:spLocks noGrp="1"/>
          </p:cNvSpPr>
          <p:nvPr>
            <p:ph type="body" idx="13"/>
          </p:nvPr>
        </p:nvSpPr>
        <p:spPr/>
        <p:txBody>
          <a:bodyPr/>
          <a:lstStyle/>
          <a:p>
            <a:endParaRPr lang="en-US"/>
          </a:p>
        </p:txBody>
      </p:sp>
      <p:sp>
        <p:nvSpPr>
          <p:cNvPr id="4" name="Title 3">
            <a:extLst>
              <a:ext uri="{FF2B5EF4-FFF2-40B4-BE49-F238E27FC236}">
                <a16:creationId xmlns:a16="http://schemas.microsoft.com/office/drawing/2014/main" id="{20EBE210-656A-402D-ABE0-969FBEFDFAC4}"/>
              </a:ext>
            </a:extLst>
          </p:cNvPr>
          <p:cNvSpPr>
            <a:spLocks noGrp="1"/>
          </p:cNvSpPr>
          <p:nvPr>
            <p:ph type="ctrTitle"/>
          </p:nvPr>
        </p:nvSpPr>
        <p:spPr>
          <a:xfrm>
            <a:off x="1524000" y="2080563"/>
            <a:ext cx="4179376" cy="3658897"/>
          </a:xfrm>
        </p:spPr>
        <p:txBody>
          <a:bodyPr/>
          <a:lstStyle/>
          <a:p>
            <a:endParaRPr lang="en-US" dirty="0"/>
          </a:p>
        </p:txBody>
      </p:sp>
      <p:pic>
        <p:nvPicPr>
          <p:cNvPr id="3074" name="Picture 2">
            <a:extLst>
              <a:ext uri="{FF2B5EF4-FFF2-40B4-BE49-F238E27FC236}">
                <a16:creationId xmlns:a16="http://schemas.microsoft.com/office/drawing/2014/main" id="{25D291D4-47BE-4359-BE47-6AF2BAEE4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47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10134369" cy="3846139"/>
          </a:xfrm>
        </p:spPr>
        <p:txBody>
          <a:bodyPr/>
          <a:lstStyle/>
          <a:p>
            <a:r>
              <a:rPr lang="en-US" dirty="0"/>
              <a:t>Below we have a Beacon script example to be deployed in the head tag of the webpage (you can ask your web developer to do it on the staging/dev environment of the website before you are ready for PROD)For example:</a:t>
            </a:r>
            <a:br>
              <a:rPr lang="en-US" b="1" dirty="0"/>
            </a:br>
            <a:endParaRPr lang="en-US" b="1" dirty="0"/>
          </a:p>
          <a:p>
            <a:r>
              <a:rPr lang="en-US" b="1" dirty="0"/>
              <a:t>&lt;head&gt;</a:t>
            </a:r>
            <a:br>
              <a:rPr lang="en-US" dirty="0"/>
            </a:br>
            <a:r>
              <a:rPr lang="en-US" b="1" dirty="0"/>
              <a:t>&lt;script type=”text/</a:t>
            </a:r>
            <a:r>
              <a:rPr lang="en-US" b="1" dirty="0" err="1"/>
              <a:t>javascript</a:t>
            </a:r>
            <a:r>
              <a:rPr lang="en-US" b="1" dirty="0"/>
              <a:t>”</a:t>
            </a:r>
            <a:br>
              <a:rPr lang="en-US" dirty="0"/>
            </a:br>
            <a:r>
              <a:rPr lang="en-US" b="1" dirty="0" err="1"/>
              <a:t>src</a:t>
            </a:r>
            <a:r>
              <a:rPr lang="en-US" b="1" dirty="0"/>
              <a:t>=”//cdn.evgnet.com/beacon/</a:t>
            </a:r>
            <a:r>
              <a:rPr lang="en-US" b="1" dirty="0" err="1"/>
              <a:t>myaccount</a:t>
            </a:r>
            <a:r>
              <a:rPr lang="en-US" b="1" dirty="0"/>
              <a:t>/</a:t>
            </a:r>
            <a:r>
              <a:rPr lang="en-US" b="1" dirty="0" err="1"/>
              <a:t>mydataset</a:t>
            </a:r>
            <a:r>
              <a:rPr lang="en-US" b="1" dirty="0"/>
              <a:t>/scripts/evergage.min.js”&gt;</a:t>
            </a:r>
            <a:br>
              <a:rPr lang="en-US" dirty="0"/>
            </a:br>
            <a:r>
              <a:rPr lang="en-US" b="1" dirty="0"/>
              <a:t>&lt;/script&gt;</a:t>
            </a:r>
            <a:br>
              <a:rPr lang="en-US" dirty="0"/>
            </a:br>
            <a:r>
              <a:rPr lang="en-US" b="1" dirty="0"/>
              <a:t>&lt;/head&gt;</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 Beacon script</a:t>
            </a:r>
          </a:p>
        </p:txBody>
      </p:sp>
    </p:spTree>
    <p:extLst>
      <p:ext uri="{BB962C8B-B14F-4D97-AF65-F5344CB8AC3E}">
        <p14:creationId xmlns:p14="http://schemas.microsoft.com/office/powerpoint/2010/main" val="384328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FB409C-CDF3-4DC8-BD57-BC5111F2B40A}"/>
              </a:ext>
            </a:extLst>
          </p:cNvPr>
          <p:cNvSpPr>
            <a:spLocks noGrp="1"/>
          </p:cNvSpPr>
          <p:nvPr>
            <p:ph type="body" idx="13"/>
          </p:nvPr>
        </p:nvSpPr>
        <p:spPr>
          <a:xfrm>
            <a:off x="1627322" y="545432"/>
            <a:ext cx="10308004" cy="417094"/>
          </a:xfrm>
        </p:spPr>
        <p:txBody>
          <a:bodyPr>
            <a:normAutofit fontScale="85000" lnSpcReduction="10000"/>
          </a:bodyPr>
          <a:lstStyle/>
          <a:p>
            <a:r>
              <a:rPr lang="en-US" dirty="0"/>
              <a:t>In Personalization, we need to configure Website Configuration in the Web tab.</a:t>
            </a:r>
          </a:p>
        </p:txBody>
      </p:sp>
      <p:pic>
        <p:nvPicPr>
          <p:cNvPr id="4098" name="Picture 2" descr="Introduction to personalization">
            <a:extLst>
              <a:ext uri="{FF2B5EF4-FFF2-40B4-BE49-F238E27FC236}">
                <a16:creationId xmlns:a16="http://schemas.microsoft.com/office/drawing/2014/main" id="{3E173250-9478-456C-965C-BFF954D0FE5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27188" y="962526"/>
            <a:ext cx="10564812" cy="589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931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14712633-4DAC-43C7-B277-64C0B6288E2A}"/>
              </a:ext>
            </a:extLst>
          </p:cNvPr>
          <p:cNvSpPr>
            <a:spLocks noGrp="1"/>
          </p:cNvSpPr>
          <p:nvPr>
            <p:ph type="body" idx="13"/>
          </p:nvPr>
        </p:nvSpPr>
        <p:spPr>
          <a:xfrm>
            <a:off x="1627321" y="268288"/>
            <a:ext cx="10564679" cy="823912"/>
          </a:xfrm>
        </p:spPr>
        <p:txBody>
          <a:bodyPr>
            <a:normAutofit fontScale="77500" lnSpcReduction="20000"/>
          </a:bodyPr>
          <a:lstStyle/>
          <a:p>
            <a:r>
              <a:rPr lang="en-US" b="0" dirty="0">
                <a:latin typeface="+mj-lt"/>
              </a:rPr>
              <a:t>Once the browser extension displays the desired account and dataset in the “Detected Beacon” section of the browser extension window, you will be able to activate the Visual Editor.</a:t>
            </a:r>
          </a:p>
        </p:txBody>
      </p:sp>
      <p:pic>
        <p:nvPicPr>
          <p:cNvPr id="5122" name="Picture 2" descr="Introduction to personalization">
            <a:extLst>
              <a:ext uri="{FF2B5EF4-FFF2-40B4-BE49-F238E27FC236}">
                <a16:creationId xmlns:a16="http://schemas.microsoft.com/office/drawing/2014/main" id="{5D95CA1A-9C08-4E04-9AF9-F9543ADD818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27188" y="1267326"/>
            <a:ext cx="10564812" cy="559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36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8016B-B118-4A2D-8798-42A4F1706C3C}"/>
              </a:ext>
            </a:extLst>
          </p:cNvPr>
          <p:cNvSpPr>
            <a:spLocks noGrp="1"/>
          </p:cNvSpPr>
          <p:nvPr>
            <p:ph type="body" idx="13"/>
          </p:nvPr>
        </p:nvSpPr>
        <p:spPr>
          <a:xfrm>
            <a:off x="1627321" y="681038"/>
            <a:ext cx="10564679" cy="971300"/>
          </a:xfrm>
        </p:spPr>
        <p:txBody>
          <a:bodyPr>
            <a:normAutofit fontScale="25000" lnSpcReduction="20000"/>
          </a:bodyPr>
          <a:lstStyle/>
          <a:p>
            <a:r>
              <a:rPr lang="en-US" sz="6400" b="0" dirty="0">
                <a:latin typeface="+mj-lt"/>
              </a:rPr>
              <a:t>The following functionalities we can create in the visual editor:- Campaign, Templates, Sitemap, Content Zones, etc.</a:t>
            </a:r>
          </a:p>
          <a:p>
            <a:r>
              <a:rPr lang="en-US" sz="6400" b="0" dirty="0">
                <a:latin typeface="+mj-lt"/>
              </a:rPr>
              <a:t>For Sitemap, click on the sitemap icon (1) seen in the screenshot, we will get a code editor to write and test JavaScript code.</a:t>
            </a:r>
          </a:p>
          <a:p>
            <a:br>
              <a:rPr lang="en-US" dirty="0"/>
            </a:br>
            <a:endParaRPr lang="en-US" dirty="0"/>
          </a:p>
        </p:txBody>
      </p:sp>
      <p:pic>
        <p:nvPicPr>
          <p:cNvPr id="6146" name="Picture 2" descr="SFMCsimplified">
            <a:extLst>
              <a:ext uri="{FF2B5EF4-FFF2-40B4-BE49-F238E27FC236}">
                <a16:creationId xmlns:a16="http://schemas.microsoft.com/office/drawing/2014/main" id="{398BFC9B-6934-474B-BADA-73A9B7BB064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27188" y="1622702"/>
            <a:ext cx="10564812" cy="510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01868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478</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Sagona ExtraLight</vt:lpstr>
      <vt:lpstr>Speak Pro</vt:lpstr>
      <vt:lpstr>Office Theme</vt:lpstr>
      <vt:lpstr> </vt:lpstr>
      <vt:lpstr>What is personalization</vt:lpstr>
      <vt:lpstr>Website Configuration</vt:lpstr>
      <vt:lpstr> Site mapping before we need to install:  1. Salesforce Interactions SDK Launcher / Beacon Installation Steps /  Web SDK 2. On the dashboard of the selected dataset go to Web -&gt; JavaScript Integration, select the synchronous tab, and copy the JavaScript integration beacon script to deploy on the website.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Ganesh D</dc:creator>
  <cp:lastModifiedBy>Ganesh D</cp:lastModifiedBy>
  <cp:revision>4</cp:revision>
  <dcterms:created xsi:type="dcterms:W3CDTF">2023-06-21T07:45:27Z</dcterms:created>
  <dcterms:modified xsi:type="dcterms:W3CDTF">2023-06-21T09:05:02Z</dcterms:modified>
</cp:coreProperties>
</file>